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fonts/Font_1_Archivo_Regular.fntdata" ContentType="application/x-fontdata"/>
  <Override PartName="/ppt/fonts/Font_5_Consolas_Bold.fntdata" ContentType="application/x-fontdata"/>
  <Override PartName="/ppt/fonts/Font_7_Consolas_BoldItalic.fntdata" ContentType="application/x-fontdata"/>
  <Override PartName="/ppt/fonts/Font_3_Archivo_Italic.fntdata" ContentType="application/x-fontdata"/>
  <Override PartName="/ppt/fonts/Font_2_Archivo_Bold.fntdata" ContentType="application/x-fontdata"/>
  <Override PartName="/ppt/fonts/Font_4_Consolas_Regular.fntdata" ContentType="application/x-fontdata"/>
  <Override PartName="/ppt/fonts/Font_6_Consolas_Italic.fntdata" ContentType="application/x-fontdata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7772400" cy="10058400"/>
  <p:embeddedFontLst>
    <p:embeddedFont>
      <p:font typeface="Archivo Medium"/>
    </p:embeddedFont>
    <p:embeddedFont>
      <p:font typeface="Archivo ExtraLight"/>
    </p:embeddedFont>
    <p:embeddedFont>
      <p:font typeface="Archivo Light"/>
    </p:embeddedFont>
    <p:embeddedFont>
      <p:font typeface="Archivo ExtraBold"/>
    </p:embeddedFont>
    <p:embeddedFont>
      <p:font typeface="Archivo"/>
      <p:regular r:id="rId13"/>
      <p:bold r:id="rId14"/>
      <p:italic r:id="rId15"/>
    </p:embeddedFont>
    <p:embeddedFont>
      <p:font typeface="Consolas"/>
      <p:regular r:id="rId16"/>
      <p:bold r:id="rId17"/>
      <p:italic r:id="rId18"/>
      <p:boldItalic r:id="rId19"/>
    </p:embeddedFont>
    <p:embeddedFont>
      <p:font typeface="Microsoft YaHei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font" Target="fonts/Font_1_Archivo_Regular.fntdata"/><Relationship Id="rId14" Type="http://schemas.openxmlformats.org/officeDocument/2006/relationships/font" Target="fonts/Font_2_Archivo_Bold.fntdata"/><Relationship Id="rId15" Type="http://schemas.openxmlformats.org/officeDocument/2006/relationships/font" Target="fonts/Font_3_Archivo_Italic.fntdata"/><Relationship Id="rId16" Type="http://schemas.openxmlformats.org/officeDocument/2006/relationships/font" Target="fonts/Font_4_Consolas_Regular.fntdata"/><Relationship Id="rId17" Type="http://schemas.openxmlformats.org/officeDocument/2006/relationships/font" Target="fonts/Font_5_Consolas_Bold.fntdata"/><Relationship Id="rId18" Type="http://schemas.openxmlformats.org/officeDocument/2006/relationships/font" Target="fonts/Font_6_Consolas_Italic.fntdata"/><Relationship Id="rId19" Type="http://schemas.openxmlformats.org/officeDocument/2006/relationships/font" Target="fonts/Font_7_Consolas_BoldItalic.fntdata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E28DF6A-7881-47AB-82E7-06FFDE7A3BD2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3CB348D-BCF4-48A7-9D74-88C452742718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A187349C-CDBE-49ED-930A-3A6327F82FFD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Google Shape;61;p10"/>
          <p:cNvSpPr/>
          <p:nvPr/>
        </p:nvSpPr>
        <p:spPr>
          <a:xfrm>
            <a:off x="9144000" y="955440"/>
            <a:ext cx="9142920" cy="90306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1000" y="3557880"/>
            <a:ext cx="8089200" cy="29635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879120" y="1448280"/>
            <a:ext cx="7673040" cy="7389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1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E76DADF-8F71-4B77-8179-C1CFEDDD4204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DE03976-4169-4CD4-B58B-145592D0C853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6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E85B533-2D0B-4571-A241-C9B663691E01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108F1630-2FB6-49B6-AB56-8851C444BD3E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240" cy="1144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7998840" cy="6831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9664920" y="2305080"/>
            <a:ext cx="7998840" cy="6831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Google Shape;49;p6" descr=""/>
          <p:cNvPicPr/>
          <p:nvPr/>
        </p:nvPicPr>
        <p:blipFill>
          <a:blip r:embed="rId4"/>
          <a:stretch/>
        </p:blipFill>
        <p:spPr>
          <a:xfrm>
            <a:off x="8016480" y="8273880"/>
            <a:ext cx="2667600" cy="4492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A2F999A-FD43-4353-8642-C6841C7302C9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6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4E50414-4D5B-4A73-A6D4-4A11D96669F4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74878505-6B78-4435-BE92-7A7BBA6FA706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240" cy="1144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ldNum" idx="9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909C63F-9A58-43E6-BD23-5AF228BCC1B1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E678A87-3955-43D2-8D32-99D1B670712E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E88239B-09AC-4820-A3D6-FD37C73B1D64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BD3547B-22F2-4DDC-8CF5-8C3F86B90CBB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23520" y="1111320"/>
            <a:ext cx="5614920" cy="15102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850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336000" y="3817080"/>
            <a:ext cx="561492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10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FA61A7-1FA2-4E1D-A516-95555D1E9F64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A2AF006-5FF6-499B-8ECE-DA7444D6AA82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F0F9911-94CC-451E-99F1-398D245855F1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5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Google Shape;10;p1"/>
          <p:cNvSpPr/>
          <p:nvPr/>
        </p:nvSpPr>
        <p:spPr>
          <a:xfrm>
            <a:off x="13079520" y="9961200"/>
            <a:ext cx="2998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4D33F3EA-9DD9-4C47-B4B9-F31C61660232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11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5CC456-52D2-43C5-A851-A2B08DA0996B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869040" y="1964160"/>
            <a:ext cx="561492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850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636267E-C790-4CB3-8FA3-96B45C0CC65A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2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D94F47-7904-4BFC-BACE-2B0E7084024B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4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Google Shape;10;p1"/>
          <p:cNvSpPr/>
          <p:nvPr/>
        </p:nvSpPr>
        <p:spPr>
          <a:xfrm>
            <a:off x="13079520" y="9961200"/>
            <a:ext cx="2998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12CA65C-8CDA-4F1B-896A-16200E7C0976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ldNum" idx="12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15A18E-7314-402C-8F8A-5D923A7F7EC4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869040" y="1964160"/>
            <a:ext cx="561492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850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F527B80-4160-4269-BDEB-8774F39B4CED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1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58D72E3-203F-4BFA-A3E1-8EB33287D2A2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3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Google Shape;10;p1"/>
          <p:cNvSpPr/>
          <p:nvPr/>
        </p:nvSpPr>
        <p:spPr>
          <a:xfrm>
            <a:off x="13079520" y="9961200"/>
            <a:ext cx="2998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9063B4FF-DDEC-483E-9DAF-21D41DB798BC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ldNum" idx="13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75221D-69E1-4FCF-B094-80CCADF8612E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869040" y="1964160"/>
            <a:ext cx="561492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850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991D86A-4809-41D8-BA7A-D76D07628772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0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8C6AFA9-2E9A-4301-A5AB-8DDFA577BF8C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2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1316D24-06E1-4C39-A049-D51BF8162BF0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980640" y="900360"/>
            <a:ext cx="12734640" cy="818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8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ldNum" idx="14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24EFE9-16D5-401B-82F7-A5783575B2EE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3_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18A9FBB-F9E4-4CCA-9E5E-8DBAFBC80513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8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B731208-4468-438B-ABB2-DBA8F06B9C2A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0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Google Shape;10;p1"/>
          <p:cNvSpPr/>
          <p:nvPr/>
        </p:nvSpPr>
        <p:spPr>
          <a:xfrm>
            <a:off x="13079520" y="9961200"/>
            <a:ext cx="2998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687081CB-03E3-49E0-B5DA-DCEAB83B384D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ldNum" idx="15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FFAACA-0BA0-47FE-987D-EB8F00D1E2CE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869040" y="1964160"/>
            <a:ext cx="561492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850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29F655C-56CE-426B-A589-81EE931942DE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67F45F5-F051-4768-A255-4BB779F65B48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D8F05E28-18F5-46C0-A0B0-03A9C1BE9FE4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body"/>
          </p:nvPr>
        </p:nvSpPr>
        <p:spPr>
          <a:xfrm>
            <a:off x="623520" y="8461080"/>
            <a:ext cx="11996640" cy="1209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ldNum" idx="2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82ABF29-38C3-4003-8DE5-47143B8D1C94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638BBBF-87DA-4570-9E85-121D98763E6A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2F470DB-EAFE-46B0-9325-35AA796F65C0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C637280D-C23B-4C85-9AB1-5C237035108D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3520" y="1448280"/>
            <a:ext cx="17040240" cy="39258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0" strike="noStrike" u="none">
                <a:solidFill>
                  <a:srgbClr val="1155cc"/>
                </a:solidFill>
                <a:effectLst/>
                <a:uFillTx/>
                <a:latin typeface="Archivo"/>
                <a:ea typeface="Archivo"/>
              </a:rPr>
              <a:t>xx%</a:t>
            </a:r>
            <a:endParaRPr b="0" lang="en-US" sz="2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3520" y="5540400"/>
            <a:ext cx="17040240" cy="26006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3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1F4048-4AF5-45B7-A74F-00224783D03F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0F8650B-BF80-480E-93D9-5419E1C3BFBD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0E10B89-C05B-4035-BCB2-70C3E0E152CF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FFB1BB7-A27E-40F9-BBCA-BA1B18CEE7B9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sldNum" idx="4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9FFCBB1-1378-4F0A-B166-1F70897C8A9E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2D7876A-E68B-41D9-882B-AD13A1FCB5F8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CCAEF05-1DD6-4CA2-9165-FCFB289DC5A9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1C711703-A0DA-4B9C-97B5-1676AE7240AF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69040" y="1964160"/>
            <a:ext cx="561492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850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5"/>
          </p:nvPr>
        </p:nvSpPr>
        <p:spPr>
          <a:xfrm>
            <a:off x="13112280" y="9371160"/>
            <a:ext cx="4260600" cy="70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5D7F9DD6-C929-46C5-8299-F70ACABCE92C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B962F38-99DE-40A3-A293-D2F98B2FF3F0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D61C4A-5DEC-4F92-B6B7-79EC59CB829D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C10194E0-B5C2-4025-8109-0FAE711146C3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" name="Google Shape;20;p3" descr=""/>
          <p:cNvPicPr/>
          <p:nvPr/>
        </p:nvPicPr>
        <p:blipFill>
          <a:blip r:embed="rId4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23520" y="4329360"/>
            <a:ext cx="9383040" cy="191988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fontScale="77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7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ldNum" idx="6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085D8A-1E85-42F0-B457-C34722723E2F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12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083D2BC-DBE2-4BCD-9D71-D759E7A89D50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10C05E9-4111-43EB-936F-8D27838EA6CD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C4EFB414-FAAF-498B-9201-186152591FC7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sldNum" idx="7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15FCAA-BA46-4C31-B2A4-05106AE94CC4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Google Shape;26;p4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B92C9E3-5167-42FE-A91B-031F30619E05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" name="Google Shape;27;p4" descr=""/>
          <p:cNvPicPr/>
          <p:nvPr/>
        </p:nvPicPr>
        <p:blipFill>
          <a:blip r:embed="rId4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Google Shape;28;p4"/>
          <p:cNvSpPr/>
          <p:nvPr/>
        </p:nvSpPr>
        <p:spPr>
          <a:xfrm>
            <a:off x="-8280" y="9819360"/>
            <a:ext cx="18303120" cy="475200"/>
          </a:xfrm>
          <a:prstGeom prst="rect">
            <a:avLst/>
          </a:prstGeom>
          <a:gradFill rotWithShape="0">
            <a:gsLst>
              <a:gs pos="0">
                <a:srgbClr val="980000"/>
              </a:gs>
              <a:gs pos="100000">
                <a:srgbClr val="cc0000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" name="Google Shape;29;p4" descr=""/>
          <p:cNvPicPr/>
          <p:nvPr/>
        </p:nvPicPr>
        <p:blipFill>
          <a:blip r:embed="rId5"/>
          <a:stretch/>
        </p:blipFill>
        <p:spPr>
          <a:xfrm>
            <a:off x="623520" y="9961200"/>
            <a:ext cx="1271160" cy="21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Google Shape;30;p4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 lnSpcReduction="9999"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CE5DD18-F53A-4D86-95C0-31B1D6506BB1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31;p4"/>
          <p:cNvSpPr/>
          <p:nvPr/>
        </p:nvSpPr>
        <p:spPr>
          <a:xfrm>
            <a:off x="1809720" y="9822240"/>
            <a:ext cx="1270800" cy="49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61200" bIns="61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trike="noStrike" u="none">
                <a:solidFill>
                  <a:srgbClr val="ffffff"/>
                </a:solidFill>
                <a:effectLst/>
                <a:uFillTx/>
                <a:latin typeface="Archivo Medium"/>
                <a:ea typeface="Archivo Medium"/>
              </a:rPr>
              <a:t>Copyright 2025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240" cy="1144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240" cy="6831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2_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C29150B-B9A7-4DFB-BC7D-BF28EC0D4607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1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F135E5B-0C7B-40A9-B11C-F760AF8EA68E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Google Shape;10;p1"/>
          <p:cNvSpPr/>
          <p:nvPr/>
        </p:nvSpPr>
        <p:spPr>
          <a:xfrm>
            <a:off x="13079520" y="9961200"/>
            <a:ext cx="29988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F3DDA27-8199-44A4-AAAF-070B7186BA52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ldNum" idx="8"/>
          </p:nvPr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ACC52D-D4E8-4FE9-951C-E2E64128903A}" type="slidenum">
              <a:rPr b="0" lang="en" sz="2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869040" y="1964160"/>
            <a:ext cx="561492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850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6;p1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3AE8B16-2CFA-4153-8BB6-F0A7294B7FF0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Google Shape;7;p1" descr=""/>
          <p:cNvPicPr/>
          <p:nvPr/>
        </p:nvPicPr>
        <p:blipFill>
          <a:blip r:embed="rId2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Google Shape;8;p1"/>
          <p:cNvSpPr/>
          <p:nvPr/>
        </p:nvSpPr>
        <p:spPr>
          <a:xfrm>
            <a:off x="17575560" y="9916200"/>
            <a:ext cx="465840" cy="46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1FB84B5-D04D-4E3E-AA8F-619132211DBA}" type="slidenum">
              <a:rPr b="0" lang="en" sz="14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2" name="Google Shape;9;p1" descr=""/>
          <p:cNvPicPr/>
          <p:nvPr/>
        </p:nvPicPr>
        <p:blipFill>
          <a:blip r:embed="rId3"/>
          <a:srcRect l="0" t="2014" r="0" b="2014"/>
          <a:stretch/>
        </p:blipFill>
        <p:spPr>
          <a:xfrm>
            <a:off x="16079400" y="10068480"/>
            <a:ext cx="1087200" cy="18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Google Shape;10;p1"/>
          <p:cNvSpPr/>
          <p:nvPr/>
        </p:nvSpPr>
        <p:spPr>
          <a:xfrm>
            <a:off x="13079520" y="9961200"/>
            <a:ext cx="2998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rgbClr val="ffffff"/>
                </a:solidFill>
                <a:effectLst/>
                <a:uFillTx/>
                <a:latin typeface="Archivo ExtraLight"/>
                <a:ea typeface="Archivo ExtraLight"/>
              </a:rPr>
              <a:t>Embarcadero Confidential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14;p1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1554C9AB-F94A-44BB-B506-615EF65F3755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35;p5"/>
          <p:cNvSpPr/>
          <p:nvPr/>
        </p:nvSpPr>
        <p:spPr>
          <a:xfrm>
            <a:off x="623520" y="889920"/>
            <a:ext cx="17040240" cy="114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36;p5"/>
          <p:cNvSpPr/>
          <p:nvPr/>
        </p:nvSpPr>
        <p:spPr>
          <a:xfrm>
            <a:off x="623520" y="2305080"/>
            <a:ext cx="17040240" cy="68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t">
            <a:normAutofit/>
          </a:bodyPr>
          <a:p>
            <a:pPr>
              <a:lnSpc>
                <a:spcPct val="115000"/>
              </a:lnSpc>
              <a:spcAft>
                <a:spcPts val="2401"/>
              </a:spcAft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Google Shape;37;p5"/>
          <p:cNvSpPr/>
          <p:nvPr/>
        </p:nvSpPr>
        <p:spPr>
          <a:xfrm>
            <a:off x="16944840" y="9326520"/>
            <a:ext cx="1096200" cy="78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FAB6E33-9656-4153-B929-B8C85154765B}" type="slidenum">
              <a:rPr b="0" lang="en" sz="2000" strike="noStrike" u="none">
                <a:solidFill>
                  <a:srgbClr val="595959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Google Shape;38;p5" descr=""/>
          <p:cNvPicPr/>
          <p:nvPr/>
        </p:nvPicPr>
        <p:blipFill>
          <a:blip r:embed="rId4"/>
          <a:stretch/>
        </p:blipFill>
        <p:spPr>
          <a:xfrm>
            <a:off x="0" y="0"/>
            <a:ext cx="18286920" cy="1028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Google Shape;39;p5"/>
          <p:cNvSpPr/>
          <p:nvPr/>
        </p:nvSpPr>
        <p:spPr>
          <a:xfrm>
            <a:off x="-8280" y="9819360"/>
            <a:ext cx="18303120" cy="475200"/>
          </a:xfrm>
          <a:prstGeom prst="rect">
            <a:avLst/>
          </a:prstGeom>
          <a:gradFill rotWithShape="0">
            <a:gsLst>
              <a:gs pos="0">
                <a:srgbClr val="980000"/>
              </a:gs>
              <a:gs pos="100000">
                <a:srgbClr val="cc0000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Google Shape;40;p5" descr=""/>
          <p:cNvPicPr/>
          <p:nvPr/>
        </p:nvPicPr>
        <p:blipFill>
          <a:blip r:embed="rId5"/>
          <a:stretch/>
        </p:blipFill>
        <p:spPr>
          <a:xfrm>
            <a:off x="623520" y="9961200"/>
            <a:ext cx="1271160" cy="21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Google Shape;41;p5"/>
          <p:cNvSpPr/>
          <p:nvPr/>
        </p:nvSpPr>
        <p:spPr>
          <a:xfrm>
            <a:off x="17664480" y="9761760"/>
            <a:ext cx="38592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0E5E8A16-2ED3-4F71-B4FA-31FEEC4A1F34}" type="slidenum">
              <a:rPr b="0" lang="en" sz="16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42;p5"/>
          <p:cNvSpPr/>
          <p:nvPr/>
        </p:nvSpPr>
        <p:spPr>
          <a:xfrm>
            <a:off x="1809720" y="9822240"/>
            <a:ext cx="1270800" cy="49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61200" bIns="612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trike="noStrike" u="none">
                <a:solidFill>
                  <a:srgbClr val="ffffff"/>
                </a:solidFill>
                <a:effectLst/>
                <a:uFillTx/>
                <a:latin typeface="Archivo Medium"/>
                <a:ea typeface="Archivo Medium"/>
              </a:rPr>
              <a:t>Copyright 2025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23520" y="889920"/>
            <a:ext cx="17040240" cy="114444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23520" y="2305080"/>
            <a:ext cx="17040240" cy="68317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blog.davidi.com/" TargetMode="External"/><Relationship Id="rId2" Type="http://schemas.openxmlformats.org/officeDocument/2006/relationships/hyperlink" Target="https://www.linkedin.com/in/davidi99/" TargetMode="External"/><Relationship Id="rId3" Type="http://schemas.openxmlformats.org/officeDocument/2006/relationships/hyperlink" Target="https://x.com/davidi99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79;p14" descr=""/>
          <p:cNvPicPr/>
          <p:nvPr/>
        </p:nvPicPr>
        <p:blipFill>
          <a:blip r:embed="rId1"/>
          <a:stretch/>
        </p:blipFill>
        <p:spPr>
          <a:xfrm>
            <a:off x="695520" y="200520"/>
            <a:ext cx="11648160" cy="368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" name="Google Shape;80;p14" descr=""/>
          <p:cNvPicPr/>
          <p:nvPr/>
        </p:nvPicPr>
        <p:blipFill>
          <a:blip r:embed="rId2"/>
          <a:stretch/>
        </p:blipFill>
        <p:spPr>
          <a:xfrm>
            <a:off x="5166360" y="8554320"/>
            <a:ext cx="2667600" cy="44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Google Shape;81;p14"/>
          <p:cNvSpPr/>
          <p:nvPr/>
        </p:nvSpPr>
        <p:spPr>
          <a:xfrm>
            <a:off x="914400" y="4572720"/>
            <a:ext cx="9143280" cy="31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noAutofit/>
          </a:bodyPr>
          <a:p>
            <a:pPr algn="ctr">
              <a:lnSpc>
                <a:spcPct val="100000"/>
              </a:lnSpc>
              <a:spcAft>
                <a:spcPts val="2200"/>
              </a:spcAft>
              <a:tabLst>
                <a:tab algn="l" pos="0"/>
              </a:tabLst>
            </a:pPr>
            <a:r>
              <a:rPr b="1" lang="en" sz="4000" strike="noStrike" u="none">
                <a:solidFill>
                  <a:srgbClr val="ffffff"/>
                </a:solidFill>
                <a:effectLst/>
                <a:uFillTx/>
                <a:latin typeface="Consolas"/>
                <a:ea typeface="Archivo"/>
              </a:rPr>
              <a:t>Using AI To</a:t>
            </a:r>
            <a:br>
              <a:rPr sz="4000"/>
            </a:br>
            <a:r>
              <a:rPr b="1" lang="en" sz="4000" strike="noStrike" u="none">
                <a:solidFill>
                  <a:srgbClr val="ffffff"/>
                </a:solidFill>
                <a:effectLst/>
                <a:uFillTx/>
                <a:latin typeface="Consolas"/>
                <a:ea typeface="Archivo"/>
              </a:rPr>
              <a:t>Develop A Working</a:t>
            </a:r>
            <a:br>
              <a:rPr sz="4000"/>
            </a:br>
            <a:r>
              <a:rPr b="1" lang="en" sz="4000" strike="noStrike" u="none">
                <a:solidFill>
                  <a:srgbClr val="ffffff"/>
                </a:solidFill>
                <a:effectLst/>
                <a:uFillTx/>
                <a:latin typeface="Consolas"/>
                <a:ea typeface="Archivo"/>
              </a:rPr>
              <a:t>Delphi Multi-Device Application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br>
              <a:rPr sz="2400"/>
            </a:br>
            <a:r>
              <a:rPr b="1" lang="en" sz="3200" strike="noStrike" u="none">
                <a:solidFill>
                  <a:srgbClr val="ffffff"/>
                </a:solidFill>
                <a:effectLst/>
                <a:uFillTx/>
                <a:latin typeface="Consolas"/>
                <a:ea typeface="Archivo"/>
              </a:rPr>
              <a:t>David Intersimone “David I”</a:t>
            </a:r>
            <a:br>
              <a:rPr sz="3200"/>
            </a:b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  <a:ea typeface="Archivo"/>
              </a:rPr>
              <a:t>david.intersimone@gmail.com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23520" y="3591000"/>
            <a:ext cx="9383040" cy="191988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7700" strike="noStrike" u="none">
                <a:solidFill>
                  <a:schemeClr val="lt1"/>
                </a:solidFill>
                <a:effectLst/>
                <a:uFillTx/>
                <a:latin typeface="Archivo"/>
                <a:ea typeface="Archivo"/>
              </a:rPr>
              <a:t>Thank You!</a:t>
            </a:r>
            <a:endParaRPr b="0" lang="en-US" sz="7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623520" y="5858640"/>
            <a:ext cx="10577880" cy="3000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indent="0" algn="ctr">
              <a:buNone/>
            </a:pPr>
            <a:r>
              <a:rPr b="0" lang="en-US" sz="4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Q&amp;A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buNone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Code, Slides, Documents on GitHub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ctr">
              <a:buNone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https://github.com/davidi99/SolarSystemTextAdventure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86;p15"/>
          <p:cNvSpPr/>
          <p:nvPr/>
        </p:nvSpPr>
        <p:spPr>
          <a:xfrm>
            <a:off x="5899320" y="1979280"/>
            <a:ext cx="6672960" cy="728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91440" bIns="91440" anchor="t">
            <a:noAutofit/>
          </a:bodyPr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2700" strike="noStrike" u="none">
                <a:solidFill>
                  <a:srgbClr val="000000"/>
                </a:solidFill>
                <a:effectLst/>
                <a:uFillTx/>
                <a:latin typeface="Archivo"/>
                <a:ea typeface="Archivo"/>
              </a:rPr>
              <a:t>About David I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2700" strike="noStrike" u="none">
                <a:solidFill>
                  <a:srgbClr val="000000"/>
                </a:solidFill>
                <a:effectLst/>
                <a:uFillTx/>
                <a:latin typeface="Archivo"/>
                <a:ea typeface="Archivo"/>
              </a:rPr>
              <a:t>LLMs for Coding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2700" strike="noStrike" u="none">
                <a:solidFill>
                  <a:srgbClr val="000000"/>
                </a:solidFill>
                <a:effectLst/>
                <a:uFillTx/>
                <a:latin typeface="Archivo"/>
                <a:ea typeface="Archivo"/>
              </a:rPr>
              <a:t>My Process for this Talk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2700" strike="noStrike" u="none">
                <a:solidFill>
                  <a:srgbClr val="000000"/>
                </a:solidFill>
                <a:effectLst/>
                <a:uFillTx/>
                <a:latin typeface="Archivo"/>
                <a:ea typeface="Archivo"/>
              </a:rPr>
              <a:t>Started with a Simple Prompt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2700" strike="noStrike" u="none">
                <a:solidFill>
                  <a:srgbClr val="000000"/>
                </a:solidFill>
                <a:effectLst/>
                <a:uFillTx/>
                <a:latin typeface="Archivo"/>
                <a:ea typeface="Archivo"/>
              </a:rPr>
              <a:t>Demos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2700" strike="noStrike" u="none">
                <a:solidFill>
                  <a:srgbClr val="000000"/>
                </a:solidFill>
                <a:effectLst/>
                <a:uFillTx/>
                <a:latin typeface="Archivo"/>
                <a:ea typeface="Archivo"/>
              </a:rPr>
              <a:t>Lessons Learned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2700" strike="noStrike" u="none">
                <a:solidFill>
                  <a:srgbClr val="000000"/>
                </a:solidFill>
                <a:effectLst/>
                <a:uFillTx/>
                <a:latin typeface="Archivo"/>
                <a:ea typeface="Archivo"/>
              </a:rPr>
              <a:t>Summary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2700" strike="noStrike" u="none">
                <a:solidFill>
                  <a:srgbClr val="000000"/>
                </a:solidFill>
                <a:effectLst/>
                <a:uFillTx/>
                <a:latin typeface="Archivo"/>
                <a:ea typeface="Archivo"/>
              </a:rPr>
              <a:t>Q&amp;A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Google Shape;87;p15"/>
          <p:cNvSpPr/>
          <p:nvPr/>
        </p:nvSpPr>
        <p:spPr>
          <a:xfrm>
            <a:off x="1085400" y="1589400"/>
            <a:ext cx="324756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80000"/>
              </a:lnSpc>
              <a:tabLst>
                <a:tab algn="l" pos="0"/>
              </a:tabLst>
            </a:pPr>
            <a:r>
              <a:rPr b="0" lang="en" sz="6000" strike="noStrike" u="none">
                <a:solidFill>
                  <a:srgbClr val="000000"/>
                </a:solidFill>
                <a:effectLst/>
                <a:uFillTx/>
                <a:latin typeface="Archivo ExtraBold"/>
                <a:ea typeface="Archivo ExtraBold"/>
              </a:rPr>
              <a:t>Agenda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71" name="Google Shape;94;p15"/>
          <p:cNvCxnSpPr/>
          <p:nvPr/>
        </p:nvCxnSpPr>
        <p:spPr>
          <a:xfrm>
            <a:off x="4594680" y="1764000"/>
            <a:ext cx="1080" cy="7096680"/>
          </a:xfrm>
          <a:prstGeom prst="straightConnector1">
            <a:avLst/>
          </a:prstGeom>
          <a:ln w="9525">
            <a:solidFill>
              <a:srgbClr val="980000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100" strike="noStrike" u="none">
                <a:solidFill>
                  <a:srgbClr val="1155cc"/>
                </a:solidFill>
                <a:effectLst/>
                <a:uFillTx/>
                <a:latin typeface="Archivo"/>
              </a:rPr>
              <a:t>About David I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869040" y="1964160"/>
            <a:ext cx="1078884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Wrote first program in September 1969 – Fortran prime number generator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Software Engineer for 52+ years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Worked at Borland/Inprise/CodeGear/Embarcadero for 32 years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Embarcadero MVP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Still using Delphi and C++Builder every day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Blogs: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https://blogs.embarcadero.com/author/davidi/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1"/>
              </a:rPr>
              <a:t>https://blog.davidi.com/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Social: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LinkedIn -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2"/>
              </a:rPr>
              <a:t>https://www.linkedin.com/in/davidi99/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 -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3"/>
              </a:rPr>
              <a:t>https://x.com/davidi99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Email: david.intersimone@gmail.com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4"/>
          <a:stretch/>
        </p:blipFill>
        <p:spPr>
          <a:xfrm>
            <a:off x="12355560" y="2286000"/>
            <a:ext cx="5245920" cy="5245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100" strike="noStrike" u="none">
                <a:solidFill>
                  <a:srgbClr val="1155cc"/>
                </a:solidFill>
                <a:effectLst/>
                <a:uFillTx/>
                <a:latin typeface="Archivo"/>
                <a:ea typeface="Archivo"/>
              </a:rPr>
              <a:t>LLMs for Coding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869040" y="1964160"/>
            <a:ext cx="16961040" cy="64933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 fontScale="70000" lnSpcReduction="19999"/>
          </a:bodyPr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OpenAI GPT-5 / GPT-5-Codex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Anthropic Claude 3.5 Sonnet / Claude 4.x Sonnet with Claude Code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Google Gemini 2.5 Pro 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Meta Llama 3.1 405B Instruct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DeepSeek-V2.5-1210 (with DeepSeek-V3 as the successor)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Alibaba Qwen2.5-Coder-32B-Instruct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Mistral Codestral 25.01</a:t>
            </a:r>
            <a:br>
              <a:rPr sz="3500"/>
            </a:b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 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Source: 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https://www.marktechpost.com/2025/11/04/comparing-the-top-7-large-language-models-llms-systems-for-coding-in-2025/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  <a:tabLst>
                <a:tab algn="l" pos="0"/>
              </a:tabLst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Updates: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GPT 5.1 - November 2025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Gemini 3 - November 2025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Claude Sonnet 4.5 - September 2025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100" strike="noStrike" u="none">
                <a:solidFill>
                  <a:srgbClr val="1155cc"/>
                </a:solidFill>
                <a:effectLst/>
                <a:uFillTx/>
                <a:latin typeface="Archivo"/>
              </a:rPr>
              <a:t>My Process for this Talk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869040" y="1964160"/>
            <a:ext cx="16961040" cy="763632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My plan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Learning to build multi-device apps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LLM(s) do all the work - creation, updates and fixes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Record/Report all of the interactions, issues, progress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Use ChatGPT 5, Claude Sonnet 4.5, Gemini 3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My General use of “modern” AI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IDE for Code Completion, Features, Modernization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Create Prototypes and Explorations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Integrate AI functionality SDKs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100" strike="noStrike" u="none">
                <a:solidFill>
                  <a:srgbClr val="1155cc"/>
                </a:solidFill>
                <a:effectLst/>
                <a:uFillTx/>
                <a:latin typeface="Archivo"/>
              </a:rPr>
              <a:t>Started with a Simple Prompt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869040" y="1964160"/>
            <a:ext cx="1718964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“Use Delphi 13 and FireMonkey FMX to create multi-device futuristic text adventure application that features a tour through the solar system planets, moons and major asteroids”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Then “vibe” with the flow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100" strike="noStrike" u="none">
                <a:solidFill>
                  <a:srgbClr val="1155cc"/>
                </a:solidFill>
                <a:effectLst/>
                <a:uFillTx/>
                <a:latin typeface="Archivo"/>
              </a:rPr>
              <a:t>Demos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69040" y="1964160"/>
            <a:ext cx="1718964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ChatGPT 5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Claude Sonnet 4.5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Gemini 3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100" strike="noStrike" u="none">
                <a:solidFill>
                  <a:srgbClr val="1155cc"/>
                </a:solidFill>
                <a:effectLst/>
                <a:uFillTx/>
                <a:latin typeface="Archivo"/>
              </a:rPr>
              <a:t>Lessons Learned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869040" y="1964160"/>
            <a:ext cx="1650384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Use as much specificity in prompts up front to avoid mistakes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Tools continue to improve, </a:t>
            </a: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evolve, appear, disappear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Check support for languages, libraries, frameworks, architectures and platforms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Benchmark scores don't predict production code completeness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Leverage IDE/tool integration, components and automation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 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23520" y="1146600"/>
            <a:ext cx="13192200" cy="9540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100" strike="noStrike" u="none">
                <a:solidFill>
                  <a:srgbClr val="1155cc"/>
                </a:solidFill>
                <a:effectLst/>
                <a:uFillTx/>
                <a:latin typeface="Archivo"/>
              </a:rPr>
              <a:t>Summary</a:t>
            </a:r>
            <a:endParaRPr b="0" lang="en-US" sz="4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869040" y="1964160"/>
            <a:ext cx="17189640" cy="6357600"/>
          </a:xfrm>
          <a:prstGeom prst="rect">
            <a:avLst/>
          </a:prstGeom>
          <a:noFill/>
          <a:ln w="0">
            <a:noFill/>
          </a:ln>
        </p:spPr>
        <p:txBody>
          <a:bodyPr lIns="182880" rIns="182880" tIns="182880" bIns="182880" anchor="t">
            <a:normAutofit/>
          </a:bodyPr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ChatGPT 5 – offered app features, helped with error &amp; exceptions, working app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Claude Sonnet 4.5 – created simple app, UI took time to prompt tune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50720">
              <a:lnSpc>
                <a:spcPct val="115000"/>
              </a:lnSpc>
              <a:buClr>
                <a:srgbClr val="000000"/>
              </a:buClr>
              <a:buFont typeface="Archivo Light"/>
              <a:buChar char="●"/>
            </a:pPr>
            <a:r>
              <a:rPr b="0" lang="en-US" sz="3500" strike="noStrike" u="none">
                <a:solidFill>
                  <a:schemeClr val="dk1"/>
                </a:solidFill>
                <a:effectLst/>
                <a:uFillTx/>
                <a:latin typeface="Archivo Light"/>
                <a:ea typeface="Archivo Light"/>
              </a:rPr>
              <a:t>Gemini 3 – created project and separated UI from engine, no project zip download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000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Application>LibreOffice/25.8.3.2$Windows_X86_64 LibreOffice_project/8ca8d55c161d602844f5428fa4b58097424e324e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2025-11-30T07:45:17Z</dcterms:modified>
  <cp:revision>42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